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9" r:id="rId3"/>
    <p:sldId id="266" r:id="rId4"/>
    <p:sldId id="260" r:id="rId5"/>
    <p:sldId id="262" r:id="rId6"/>
    <p:sldId id="273" r:id="rId7"/>
    <p:sldId id="263" r:id="rId8"/>
    <p:sldId id="270" r:id="rId9"/>
    <p:sldId id="272" r:id="rId10"/>
    <p:sldId id="276" r:id="rId11"/>
    <p:sldId id="275" r:id="rId12"/>
    <p:sldId id="277" r:id="rId13"/>
    <p:sldId id="267" r:id="rId14"/>
    <p:sldId id="274" r:id="rId15"/>
    <p:sldId id="280" r:id="rId16"/>
    <p:sldId id="279" r:id="rId17"/>
    <p:sldId id="281" r:id="rId18"/>
    <p:sldId id="27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387" autoAdjust="0"/>
  </p:normalViewPr>
  <p:slideViewPr>
    <p:cSldViewPr>
      <p:cViewPr varScale="1">
        <p:scale>
          <a:sx n="70" d="100"/>
          <a:sy n="70" d="100"/>
        </p:scale>
        <p:origin x="173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B6B41-8EBD-4CB6-86E3-89C384F3134B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7CCE1-D7FE-4CD7-BD24-E7A874AB0F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560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7CCE1-D7FE-4CD7-BD24-E7A874AB0F5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323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7CCE1-D7FE-4CD7-BD24-E7A874AB0F5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92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7CCE1-D7FE-4CD7-BD24-E7A874AB0F5B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032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7CCE1-D7FE-4CD7-BD24-E7A874AB0F5B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743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7CCE1-D7FE-4CD7-BD24-E7A874AB0F5B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878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7CCE1-D7FE-4CD7-BD24-E7A874AB0F5B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153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3DF-17E7-46BD-9F94-66D22398CA42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3DF-17E7-46BD-9F94-66D22398CA42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3DF-17E7-46BD-9F94-66D22398CA42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3DF-17E7-46BD-9F94-66D22398CA42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3DF-17E7-46BD-9F94-66D22398CA42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3DF-17E7-46BD-9F94-66D22398CA42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3DF-17E7-46BD-9F94-66D22398CA42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3DF-17E7-46BD-9F94-66D22398CA42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3DF-17E7-46BD-9F94-66D22398CA42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3DF-17E7-46BD-9F94-66D22398CA42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73DF-17E7-46BD-9F94-66D22398CA42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873DF-17E7-46BD-9F94-66D22398CA42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1D721-DB51-4526-AE21-77F8A3578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4522514"/>
          </a:xfrm>
        </p:spPr>
        <p:txBody>
          <a:bodyPr>
            <a:normAutofit/>
          </a:bodyPr>
          <a:lstStyle/>
          <a:p>
            <a:r>
              <a:rPr lang="ru-RU" sz="2000" b="1" dirty="0"/>
              <a:t>Федеральное учебно-методическое объединение в системе высшего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образования по укрупненной группе специальностей и направлений подготовки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11.00.00 «Электроника, радиотехника и системы связи</a:t>
            </a:r>
            <a:r>
              <a:rPr lang="ru-RU" sz="2000" b="1" dirty="0" smtClean="0"/>
              <a:t>»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ОТЧЕТ О ДЕЯТЕЛЬНОСТИ ЗА 201</a:t>
            </a:r>
            <a:r>
              <a:rPr lang="en-US" sz="2800" b="1" dirty="0" smtClean="0"/>
              <a:t>7</a:t>
            </a:r>
            <a:r>
              <a:rPr lang="ru-RU" sz="2800" b="1" dirty="0" smtClean="0"/>
              <a:t> год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Результаты актуализации ФГОС по УГНС 11.00.00 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028"/>
              </p:ext>
            </p:extLst>
          </p:nvPr>
        </p:nvGraphicFramePr>
        <p:xfrm>
          <a:off x="457200" y="980728"/>
          <a:ext cx="8363272" cy="55147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4634"/>
                <a:gridCol w="2125017"/>
                <a:gridCol w="3453621"/>
              </a:tblGrid>
              <a:tr h="701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Код и наименование ФГОС ВО 3++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Дата представления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проектов ФГОС ВО 3++  в </a:t>
                      </a:r>
                      <a:r>
                        <a:rPr lang="ru-RU" sz="1600" dirty="0" err="1">
                          <a:effectLst/>
                        </a:rPr>
                        <a:t>Минобрнауки</a:t>
                      </a:r>
                      <a:r>
                        <a:rPr lang="ru-RU" sz="1600" dirty="0">
                          <a:effectLst/>
                        </a:rPr>
                        <a:t> России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Даты </a:t>
                      </a:r>
                      <a:r>
                        <a:rPr lang="ru-RU" sz="1600" dirty="0" smtClean="0">
                          <a:effectLst/>
                        </a:rPr>
                        <a:t>утверждения в </a:t>
                      </a:r>
                      <a:r>
                        <a:rPr lang="ru-RU" sz="1600" dirty="0" err="1">
                          <a:effectLst/>
                        </a:rPr>
                        <a:t>Минобрнауки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России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и </a:t>
                      </a:r>
                      <a:r>
                        <a:rPr lang="ru-RU" sz="1600" dirty="0">
                          <a:effectLst/>
                        </a:rPr>
                        <a:t>регистрации в Минюсте России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54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11.03.01 Радиотехника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31.03.2017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 1033/9-ФУМО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Утвержден приказом </a:t>
                      </a:r>
                      <a:r>
                        <a:rPr lang="ru-RU" sz="1600" dirty="0" err="1">
                          <a:effectLst/>
                        </a:rPr>
                        <a:t>Минобрнауки</a:t>
                      </a:r>
                      <a:r>
                        <a:rPr lang="ru-RU" sz="1600" dirty="0">
                          <a:effectLst/>
                        </a:rPr>
                        <a:t> России № 931 от 19.09.2017 г.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Зарегистрирован Министерством юстиции РФ 12.10.2017 № 48534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54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11.04.01 Радиотехника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40865" algn="r"/>
                        </a:tabLs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31.03.2017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 1033/9-ФУМО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Утвержден приказом </a:t>
                      </a:r>
                      <a:r>
                        <a:rPr lang="ru-RU" sz="1600" dirty="0" err="1">
                          <a:effectLst/>
                        </a:rPr>
                        <a:t>Минобрнауки</a:t>
                      </a:r>
                      <a:r>
                        <a:rPr lang="ru-RU" sz="1600" dirty="0">
                          <a:effectLst/>
                        </a:rPr>
                        <a:t> России № 925 от 19.09.2017 г.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Зарегистрирован Министерством юстиции РФ 06.10.2017 № 48443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205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11.03.02 Инфокоммуникационные технологии и системы связи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31.03.2017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 1033/9-ФУМО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Утвержден приказом </a:t>
                      </a:r>
                      <a:r>
                        <a:rPr lang="ru-RU" sz="1600" dirty="0" err="1">
                          <a:effectLst/>
                        </a:rPr>
                        <a:t>Минобрнауки</a:t>
                      </a:r>
                      <a:r>
                        <a:rPr lang="ru-RU" sz="1600" dirty="0">
                          <a:effectLst/>
                        </a:rPr>
                        <a:t> России № 930 от 19.09.2017 г.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Зарегистрирован Министерством юстиции РФ 12.10.2017 № 48530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54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11.04.02 Инфокоммуникационные технологии и системы связи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31.03.2017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 1033/9-ФУМО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Утвержден приказом </a:t>
                      </a:r>
                      <a:r>
                        <a:rPr lang="ru-RU" sz="1600" dirty="0" err="1">
                          <a:effectLst/>
                        </a:rPr>
                        <a:t>Минобрнауки</a:t>
                      </a:r>
                      <a:r>
                        <a:rPr lang="ru-RU" sz="1600" dirty="0">
                          <a:effectLst/>
                        </a:rPr>
                        <a:t> России № 958 от 22.09.2017 г.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Зарегистрирован Министерством юстиции РФ 09.10.2017 № 48463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221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317624"/>
              </p:ext>
            </p:extLst>
          </p:nvPr>
        </p:nvGraphicFramePr>
        <p:xfrm>
          <a:off x="611559" y="1412777"/>
          <a:ext cx="8208913" cy="46820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3239"/>
                <a:gridCol w="2085796"/>
                <a:gridCol w="3389878"/>
              </a:tblGrid>
              <a:tr h="1292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11.03.03 Конструирование и технология электронных средств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31.03.2017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№ 1033/9-ФУМО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Утвержден приказом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</a:rPr>
                        <a:t>Минобрнауки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 России № 928 от 19.09.2017 г.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Зарегистрирован Министерством юстиции РФ 12.10.2017 № 48537 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258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11.04.03 Конструирование и технология электронных средств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31.03.2017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№ 1033/9-ФУМО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Утвержден приказом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Минобрнауки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 России № 956 от 22.09.2017 г.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Зарегистрирован Министерством юстиции РФ 12.10.2017 № 48510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313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11.03.04 Электроника и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наноэлектроника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31.03.2017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№ 1033/9-ФУМО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Утвержден приказом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Минобрнауки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 России № 927 от 19.09.2017 г.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Зарегистрирован Министерством юстиции РФ 10.10.2017 № 48494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0313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11.04.04 Электроника и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наноэлектроника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31.03.2017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№ 1033/9-ФУМО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Утвержден приказом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Минобрнауки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 России № 959 от 22.09.2017 г.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Зарегистрирован Министерством юстиции РФ 09.10.2017 № 48462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107541"/>
              </p:ext>
            </p:extLst>
          </p:nvPr>
        </p:nvGraphicFramePr>
        <p:xfrm>
          <a:off x="611559" y="367603"/>
          <a:ext cx="8227642" cy="1032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9475"/>
                <a:gridCol w="2090555"/>
                <a:gridCol w="339761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Код и наименование ФГОС ВО 3++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Дата представления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проектов ФГОС ВО 3++  в </a:t>
                      </a:r>
                      <a:r>
                        <a:rPr lang="ru-RU" sz="1600" dirty="0" err="1">
                          <a:effectLst/>
                        </a:rPr>
                        <a:t>Минобрнауки</a:t>
                      </a:r>
                      <a:r>
                        <a:rPr lang="ru-RU" sz="1600" dirty="0">
                          <a:effectLst/>
                        </a:rPr>
                        <a:t> России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Даты утверждения </a:t>
                      </a:r>
                      <a:r>
                        <a:rPr lang="ru-RU" sz="1600" dirty="0" smtClean="0">
                          <a:effectLst/>
                        </a:rPr>
                        <a:t>в </a:t>
                      </a:r>
                      <a:r>
                        <a:rPr lang="ru-RU" sz="1600" dirty="0" err="1" smtClean="0">
                          <a:effectLst/>
                        </a:rPr>
                        <a:t>Минобрнауки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России </a:t>
                      </a:r>
                      <a:r>
                        <a:rPr lang="ru-RU" sz="1600" dirty="0" smtClean="0">
                          <a:effectLst/>
                        </a:rPr>
                        <a:t>и </a:t>
                      </a:r>
                      <a:r>
                        <a:rPr lang="ru-RU" sz="1600" dirty="0">
                          <a:effectLst/>
                        </a:rPr>
                        <a:t>регистрации в Минюсте России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067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693514"/>
              </p:ext>
            </p:extLst>
          </p:nvPr>
        </p:nvGraphicFramePr>
        <p:xfrm>
          <a:off x="611559" y="1484784"/>
          <a:ext cx="8064899" cy="46501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5288"/>
                <a:gridCol w="2049204"/>
                <a:gridCol w="3330407"/>
              </a:tblGrid>
              <a:tr h="7334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11.05.01 Радиоэлектронные системы и комплексы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31.03.2017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№ 1033/9-ФУМО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</a:rPr>
                        <a:t> 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на рассмотрении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750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514600" algn="l"/>
                        </a:tabLs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11.05.02 Специальные радиотехнические системы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514600" algn="l"/>
                        </a:tabLs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31.03.2017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№ 1033/9-ФУМО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на рассмотрении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215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11.05.03ДСП Применение и эксплуатация средств и систем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спец.мониторинга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11.05.2017 передан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в Управление военного образования ГУК МО РФ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на рассмотрении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215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11.05.04 ДСП Инфокоммуникационные технологии и системы специальной  связи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31.03.2017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№ 1033/9-ФУМО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на рассмотрении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901438"/>
              </p:ext>
            </p:extLst>
          </p:nvPr>
        </p:nvGraphicFramePr>
        <p:xfrm>
          <a:off x="611560" y="452718"/>
          <a:ext cx="8064898" cy="1032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5288"/>
                <a:gridCol w="2049203"/>
                <a:gridCol w="3330407"/>
              </a:tblGrid>
              <a:tr h="4464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Код и наименование ФГОС ВО 3++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Дата представления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проектов ФГОС ВО 3++  в </a:t>
                      </a:r>
                      <a:r>
                        <a:rPr lang="ru-RU" sz="1600" dirty="0" err="1">
                          <a:effectLst/>
                        </a:rPr>
                        <a:t>Минобрнауки</a:t>
                      </a:r>
                      <a:r>
                        <a:rPr lang="ru-RU" sz="1600" dirty="0">
                          <a:effectLst/>
                        </a:rPr>
                        <a:t> России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Даты утверждения </a:t>
                      </a:r>
                      <a:r>
                        <a:rPr lang="ru-RU" sz="1600" b="1" dirty="0" smtClean="0">
                          <a:effectLst/>
                        </a:rPr>
                        <a:t>в </a:t>
                      </a:r>
                      <a:r>
                        <a:rPr lang="ru-RU" sz="1600" b="1" dirty="0" err="1" smtClean="0">
                          <a:effectLst/>
                        </a:rPr>
                        <a:t>Минобрнауки</a:t>
                      </a:r>
                      <a:r>
                        <a:rPr lang="ru-RU" sz="1600" b="1" dirty="0" smtClean="0">
                          <a:effectLst/>
                        </a:rPr>
                        <a:t> </a:t>
                      </a:r>
                      <a:r>
                        <a:rPr lang="ru-RU" sz="1600" b="1" dirty="0">
                          <a:effectLst/>
                        </a:rPr>
                        <a:t>России </a:t>
                      </a:r>
                      <a:r>
                        <a:rPr lang="ru-RU" sz="1600" b="1" dirty="0" smtClean="0">
                          <a:effectLst/>
                        </a:rPr>
                        <a:t>и </a:t>
                      </a:r>
                      <a:r>
                        <a:rPr lang="ru-RU" sz="1600" b="1" dirty="0">
                          <a:effectLst/>
                        </a:rPr>
                        <a:t>регистрации в Минюсте России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4908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Экспертиза учебных изданий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В 2017 г. выдано 2 </a:t>
            </a:r>
            <a:r>
              <a:rPr lang="ru-RU" sz="2400" dirty="0"/>
              <a:t>положительных </a:t>
            </a:r>
            <a:r>
              <a:rPr lang="ru-RU" sz="2400" dirty="0" smtClean="0"/>
              <a:t>экспертных заключения на </a:t>
            </a:r>
            <a:r>
              <a:rPr lang="ru-RU" sz="2400" dirty="0"/>
              <a:t>учебные </a:t>
            </a:r>
            <a:r>
              <a:rPr lang="ru-RU" sz="2400" dirty="0" smtClean="0"/>
              <a:t>пособия.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40814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224" y="3067050"/>
            <a:ext cx="8225551" cy="7239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Задачи на ближайшую перспективу</a:t>
            </a:r>
            <a:endParaRPr lang="ru-RU" sz="24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1340768"/>
            <a:ext cx="8003232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779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4914"/>
            <a:ext cx="8435280" cy="2424006"/>
          </a:xfrm>
        </p:spPr>
        <p:txBody>
          <a:bodyPr>
            <a:noAutofit/>
          </a:bodyPr>
          <a:lstStyle/>
          <a:p>
            <a:pPr hangingPunct="0">
              <a:lnSpc>
                <a:spcPct val="120000"/>
              </a:lnSpc>
            </a:pPr>
            <a:r>
              <a:rPr lang="ru-RU" sz="1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en-US" sz="1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en-US" sz="1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1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en-US" sz="1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en-US" sz="1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en-US" sz="1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1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Положени</a:t>
            </a: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1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 расходовании средств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Федерального учебно-методического объединения в системе высшего образования по укрупненной группе специальностей и направлений подготовки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11.00.00 «Электроника, радиотехника и системы связи»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92896"/>
            <a:ext cx="8075240" cy="3633267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endParaRPr lang="ru-RU" dirty="0"/>
          </a:p>
          <a:p>
            <a:pPr marL="0" indent="0" hangingPunct="0">
              <a:buNone/>
            </a:pPr>
            <a:r>
              <a:rPr lang="ru-RU" sz="2200" dirty="0" smtClean="0"/>
              <a:t>1</a:t>
            </a:r>
            <a:r>
              <a:rPr lang="ru-RU" sz="2200" dirty="0"/>
              <a:t>. Финансирование  деятельности ФУМО осуществляется из внебюджетных источников. </a:t>
            </a:r>
          </a:p>
          <a:p>
            <a:pPr marL="0" indent="0" hangingPunct="0">
              <a:buNone/>
            </a:pPr>
            <a:r>
              <a:rPr lang="ru-RU" sz="2200" dirty="0"/>
              <a:t> </a:t>
            </a:r>
            <a:endParaRPr lang="ru-RU" sz="2200" dirty="0" smtClean="0"/>
          </a:p>
          <a:p>
            <a:pPr marL="0" indent="0" hangingPunct="0">
              <a:buNone/>
            </a:pPr>
            <a:r>
              <a:rPr lang="ru-RU" sz="2200" dirty="0" smtClean="0"/>
              <a:t>2. Внебюджетными источниками финансирования УМО являются: </a:t>
            </a:r>
          </a:p>
          <a:p>
            <a:pPr lvl="0" hangingPunct="0"/>
            <a:r>
              <a:rPr lang="ru-RU" sz="2200" dirty="0" smtClean="0"/>
              <a:t>целевые </a:t>
            </a:r>
            <a:r>
              <a:rPr lang="ru-RU" sz="2200" dirty="0"/>
              <a:t>взносы;</a:t>
            </a:r>
          </a:p>
          <a:p>
            <a:pPr lvl="0" hangingPunct="0"/>
            <a:r>
              <a:rPr lang="ru-RU" sz="2200" dirty="0"/>
              <a:t>платные услуги </a:t>
            </a:r>
            <a:r>
              <a:rPr lang="ru-RU" sz="2200" dirty="0" smtClean="0"/>
              <a:t>ФУМО (экспертиза качества учебных изданий);</a:t>
            </a:r>
            <a:endParaRPr lang="ru-RU" sz="22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1962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07829" cy="5904656"/>
          </a:xfrm>
        </p:spPr>
        <p:txBody>
          <a:bodyPr>
            <a:normAutofit fontScale="62500" lnSpcReduction="20000"/>
          </a:bodyPr>
          <a:lstStyle/>
          <a:p>
            <a:pPr marL="0" indent="0" algn="just" hangingPunct="0">
              <a:buNone/>
            </a:pPr>
            <a:r>
              <a:rPr lang="ru-RU" dirty="0"/>
              <a:t>3. Целевые взносы направляются на обеспечение деятельности ФУМО по реализации его задач и функций в соответствии с Положением о  Федеральном учебно-методическом объединении в системе высшего образования по укрупненной группе специальностей и направлений подготовки 11.00.00 «Электроника, радиотехника и системы связи»</a:t>
            </a:r>
          </a:p>
          <a:p>
            <a:pPr marL="0" indent="0" hangingPunct="0">
              <a:buNone/>
            </a:pPr>
            <a:r>
              <a:rPr lang="ru-RU" dirty="0"/>
              <a:t>ФУМО, в том числе на:</a:t>
            </a:r>
          </a:p>
          <a:p>
            <a:pPr lvl="0" hangingPunct="0"/>
            <a:r>
              <a:rPr lang="ru-RU" dirty="0"/>
              <a:t>оплату труда и начисления на оплату труда сотрудников, организующих работу ФУМО;</a:t>
            </a:r>
          </a:p>
          <a:p>
            <a:pPr lvl="0" hangingPunct="0"/>
            <a:r>
              <a:rPr lang="ru-RU" dirty="0"/>
              <a:t>на приобретение и обслуживание оргтехники;</a:t>
            </a:r>
          </a:p>
          <a:p>
            <a:pPr lvl="0" hangingPunct="0"/>
            <a:r>
              <a:rPr lang="ru-RU" dirty="0"/>
              <a:t>на тиражирование и издание материалов ФУМО;</a:t>
            </a:r>
          </a:p>
          <a:p>
            <a:pPr lvl="0" hangingPunct="0"/>
            <a:r>
              <a:rPr lang="ru-RU" dirty="0"/>
              <a:t>на канцелярские принадлежности, комплектующие и расходные материалы для оргтехники;</a:t>
            </a:r>
          </a:p>
          <a:p>
            <a:pPr lvl="0" hangingPunct="0"/>
            <a:r>
              <a:rPr lang="ru-RU" dirty="0"/>
              <a:t>на услуги связи, включая почтовые расходы;</a:t>
            </a:r>
          </a:p>
          <a:p>
            <a:pPr lvl="0" hangingPunct="0"/>
            <a:r>
              <a:rPr lang="ru-RU" dirty="0"/>
              <a:t>на расходы по подготовке и проведению заседаний ФУМО и других совещаний, организованных с участием ФУМО, в том числе </a:t>
            </a:r>
            <a:r>
              <a:rPr lang="ru-RU" dirty="0" err="1"/>
              <a:t>оргвзносы</a:t>
            </a:r>
            <a:r>
              <a:rPr lang="ru-RU" dirty="0"/>
              <a:t> на проведение этих мероприятий;</a:t>
            </a:r>
          </a:p>
          <a:p>
            <a:pPr lvl="0" hangingPunct="0"/>
            <a:r>
              <a:rPr lang="ru-RU" dirty="0"/>
              <a:t>на командировочные расходы, связанные с деятельностью ФУМО, включая расходы на прием представителей </a:t>
            </a:r>
            <a:r>
              <a:rPr lang="ru-RU" dirty="0" err="1"/>
              <a:t>Минобрнауки</a:t>
            </a:r>
            <a:r>
              <a:rPr lang="ru-RU" dirty="0"/>
              <a:t> России, приглашенных для участия в заседаниях ФУМО;</a:t>
            </a:r>
          </a:p>
          <a:p>
            <a:pPr lvl="0" hangingPunct="0"/>
            <a:r>
              <a:rPr lang="ru-RU" dirty="0"/>
              <a:t>на оплату других непредвиденных расходов, связанных с деятельностью ФУМО.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3121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08720"/>
            <a:ext cx="7992888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/>
              <a:t>4. Расходование целевых взносов осуществляется по смете, утвержденной  председателем ФУМО.  Ежегодный отчет о поступлении и расходовании целевых средств утверждается на заседании ФУМО.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8929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b="1" dirty="0"/>
          </a:p>
          <a:p>
            <a:pPr marL="0" indent="0" algn="ctr">
              <a:buNone/>
            </a:pPr>
            <a:r>
              <a:rPr lang="ru-RU" sz="4400" b="1" dirty="0" smtClean="0"/>
              <a:t>Спасибо за внимание!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187463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7772400" cy="1080120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cs typeface="Times New Roman" pitchFamily="18" charset="0"/>
              </a:rPr>
              <a:t>Структура </a:t>
            </a:r>
            <a:r>
              <a:rPr lang="ru-RU" sz="1600" b="1" dirty="0">
                <a:cs typeface="Times New Roman" pitchFamily="18" charset="0"/>
              </a:rPr>
              <a:t>Федерального Учебно-методического объединения  в системе высшего образования по укрупненной группе специальностей и направлений подготовки </a:t>
            </a:r>
            <a:r>
              <a:rPr lang="ru-RU" sz="1600" dirty="0">
                <a:cs typeface="Times New Roman" pitchFamily="18" charset="0"/>
              </a:rPr>
              <a:t/>
            </a:r>
            <a:br>
              <a:rPr lang="ru-RU" sz="1600" dirty="0">
                <a:cs typeface="Times New Roman" pitchFamily="18" charset="0"/>
              </a:rPr>
            </a:br>
            <a:r>
              <a:rPr lang="ru-RU" sz="1600" b="1" dirty="0">
                <a:cs typeface="Times New Roman" pitchFamily="18" charset="0"/>
              </a:rPr>
              <a:t>11.00.00 «Электроника, радиотехника и системы связи</a:t>
            </a:r>
            <a:r>
              <a:rPr lang="ru-RU" sz="1600" b="1" dirty="0" smtClean="0">
                <a:cs typeface="Times New Roman" pitchFamily="18" charset="0"/>
              </a:rPr>
              <a:t>»</a:t>
            </a:r>
            <a:endParaRPr lang="ru-RU" sz="1600" dirty="0"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340768"/>
            <a:ext cx="8136904" cy="432048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600" b="1" dirty="0" smtClean="0">
                <a:solidFill>
                  <a:schemeClr val="tx1"/>
                </a:solidFill>
                <a:cs typeface="Times New Roman" pitchFamily="18" charset="0"/>
              </a:rPr>
              <a:t>Председатель Федерального УМО</a:t>
            </a:r>
            <a:endParaRPr lang="ru-RU" sz="16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4788024" y="1947317"/>
            <a:ext cx="3960440" cy="35394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Научно-методические советы по специальностям:</a:t>
            </a:r>
          </a:p>
          <a:p>
            <a:endParaRPr lang="ru-RU" sz="1600" dirty="0" smtClean="0">
              <a:cs typeface="Times New Roman" pitchFamily="18" charset="0"/>
            </a:endParaRPr>
          </a:p>
          <a:p>
            <a:r>
              <a:rPr lang="ru-RU" sz="1600" b="1" dirty="0" smtClean="0">
                <a:cs typeface="Times New Roman" pitchFamily="18" charset="0"/>
              </a:rPr>
              <a:t>11.05.01</a:t>
            </a:r>
            <a:r>
              <a:rPr lang="ru-RU" sz="1600" dirty="0" smtClean="0">
                <a:cs typeface="Times New Roman" pitchFamily="18" charset="0"/>
              </a:rPr>
              <a:t>   Радиоэлектронные </a:t>
            </a:r>
            <a:r>
              <a:rPr lang="ru-RU" sz="1600" dirty="0">
                <a:cs typeface="Times New Roman" pitchFamily="18" charset="0"/>
              </a:rPr>
              <a:t>системы и </a:t>
            </a:r>
            <a:r>
              <a:rPr lang="ru-RU" sz="1600" dirty="0" smtClean="0">
                <a:cs typeface="Times New Roman" pitchFamily="18" charset="0"/>
              </a:rPr>
              <a:t>   	комплексы</a:t>
            </a:r>
          </a:p>
          <a:p>
            <a:r>
              <a:rPr lang="ru-RU" sz="1600" dirty="0">
                <a:cs typeface="Times New Roman" pitchFamily="18" charset="0"/>
              </a:rPr>
              <a:t> </a:t>
            </a:r>
          </a:p>
          <a:p>
            <a:r>
              <a:rPr lang="ru-RU" sz="1600" b="1" dirty="0">
                <a:cs typeface="Times New Roman" pitchFamily="18" charset="0"/>
              </a:rPr>
              <a:t>11.05.02 </a:t>
            </a:r>
            <a:r>
              <a:rPr lang="ru-RU" sz="1600" b="1" dirty="0" smtClean="0">
                <a:cs typeface="Times New Roman" pitchFamily="18" charset="0"/>
              </a:rPr>
              <a:t> и  11.05.03   </a:t>
            </a:r>
            <a:r>
              <a:rPr lang="ru-RU" sz="1600" b="1" dirty="0">
                <a:cs typeface="Times New Roman" pitchFamily="18" charset="0"/>
              </a:rPr>
              <a:t> </a:t>
            </a:r>
          </a:p>
          <a:p>
            <a:r>
              <a:rPr lang="ru-RU" sz="1600" dirty="0" smtClean="0">
                <a:cs typeface="Times New Roman" pitchFamily="18" charset="0"/>
              </a:rPr>
              <a:t>Специальные </a:t>
            </a:r>
            <a:r>
              <a:rPr lang="ru-RU" sz="1600" dirty="0">
                <a:cs typeface="Times New Roman" pitchFamily="18" charset="0"/>
              </a:rPr>
              <a:t>радиотехнические </a:t>
            </a:r>
            <a:r>
              <a:rPr lang="ru-RU" sz="1600" dirty="0" smtClean="0">
                <a:cs typeface="Times New Roman" pitchFamily="18" charset="0"/>
              </a:rPr>
              <a:t>системы .    Применение </a:t>
            </a:r>
            <a:r>
              <a:rPr lang="ru-RU" sz="1600" dirty="0">
                <a:cs typeface="Times New Roman" pitchFamily="18" charset="0"/>
              </a:rPr>
              <a:t>и эксплуатация средств и систем  специального </a:t>
            </a:r>
            <a:r>
              <a:rPr lang="ru-RU" sz="1600" dirty="0" smtClean="0">
                <a:cs typeface="Times New Roman" pitchFamily="18" charset="0"/>
              </a:rPr>
              <a:t>мониторинга.</a:t>
            </a:r>
          </a:p>
          <a:p>
            <a:r>
              <a:rPr lang="ru-RU" sz="1600" dirty="0">
                <a:cs typeface="Times New Roman" pitchFamily="18" charset="0"/>
              </a:rPr>
              <a:t> </a:t>
            </a:r>
          </a:p>
          <a:p>
            <a:r>
              <a:rPr lang="ru-RU" sz="1600" b="1" dirty="0">
                <a:cs typeface="Times New Roman" pitchFamily="18" charset="0"/>
              </a:rPr>
              <a:t>11.05.04 </a:t>
            </a:r>
            <a:r>
              <a:rPr lang="ru-RU" sz="1600" b="1" dirty="0" smtClean="0">
                <a:cs typeface="Times New Roman" pitchFamily="18" charset="0"/>
              </a:rPr>
              <a:t>   </a:t>
            </a:r>
            <a:r>
              <a:rPr lang="ru-RU" sz="1600" dirty="0" err="1" smtClean="0">
                <a:cs typeface="Times New Roman" pitchFamily="18" charset="0"/>
              </a:rPr>
              <a:t>Инфокоммуникационные</a:t>
            </a:r>
            <a:r>
              <a:rPr lang="ru-RU" sz="1600" dirty="0" smtClean="0">
                <a:cs typeface="Times New Roman" pitchFamily="18" charset="0"/>
              </a:rPr>
              <a:t> технологии </a:t>
            </a:r>
            <a:r>
              <a:rPr lang="ru-RU" sz="1600" dirty="0">
                <a:cs typeface="Times New Roman" pitchFamily="18" charset="0"/>
              </a:rPr>
              <a:t>и системы специальной  </a:t>
            </a:r>
            <a:r>
              <a:rPr lang="ru-RU" sz="1600" dirty="0" smtClean="0">
                <a:cs typeface="Times New Roman" pitchFamily="18" charset="0"/>
              </a:rPr>
              <a:t>связи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11560" y="5577181"/>
            <a:ext cx="8136904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11.06.00  Рабочая группа по аспирантуре  УГСН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11.00.00 «Электроника, радиотехника и системы связи»</a:t>
            </a:r>
            <a:endParaRPr kumimoji="0" lang="ru-R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611560" y="1947461"/>
            <a:ext cx="4032448" cy="35394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Научно-методические советы по </a:t>
            </a:r>
            <a:endParaRPr lang="ru-RU" sz="16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направлениям подготовки:</a:t>
            </a:r>
            <a:endParaRPr lang="ru-RU" sz="1600" dirty="0" smtClean="0">
              <a:solidFill>
                <a:schemeClr val="tx1"/>
              </a:solidFill>
              <a:latin typeface="Arial" pitchFamily="34" charset="0"/>
            </a:endParaRPr>
          </a:p>
          <a:p>
            <a:endParaRPr lang="ru-RU" sz="1600" dirty="0" smtClean="0"/>
          </a:p>
          <a:p>
            <a:r>
              <a:rPr lang="ru-RU" sz="1600" b="1" dirty="0" smtClean="0"/>
              <a:t>11.03.01 </a:t>
            </a:r>
            <a:r>
              <a:rPr lang="ru-RU" sz="1600" dirty="0" smtClean="0"/>
              <a:t>  Радиотехника</a:t>
            </a:r>
            <a:br>
              <a:rPr lang="ru-RU" sz="1600" dirty="0" smtClean="0"/>
            </a:br>
            <a:r>
              <a:rPr lang="ru-RU" sz="1600" b="1" dirty="0" smtClean="0"/>
              <a:t>11.04.01</a:t>
            </a:r>
            <a:r>
              <a:rPr lang="ru-RU" sz="1600" dirty="0" smtClean="0"/>
              <a:t>	</a:t>
            </a:r>
          </a:p>
          <a:p>
            <a:endParaRPr lang="ru-RU" sz="1600" dirty="0" smtClean="0"/>
          </a:p>
          <a:p>
            <a:r>
              <a:rPr lang="ru-RU" sz="1600" b="1" dirty="0" smtClean="0"/>
              <a:t>11.03.02 </a:t>
            </a:r>
            <a:r>
              <a:rPr lang="ru-RU" sz="1600" dirty="0" smtClean="0"/>
              <a:t>   </a:t>
            </a:r>
            <a:r>
              <a:rPr lang="ru-RU" sz="1600" dirty="0" err="1" smtClean="0"/>
              <a:t>Инфокоммуникационные</a:t>
            </a:r>
            <a:r>
              <a:rPr lang="ru-RU" sz="1600" dirty="0" smtClean="0"/>
              <a:t>   </a:t>
            </a:r>
            <a:r>
              <a:rPr lang="ru-RU" sz="1600" b="1" dirty="0" smtClean="0"/>
              <a:t>11.04.02</a:t>
            </a:r>
            <a:r>
              <a:rPr lang="ru-RU" sz="1600" dirty="0" smtClean="0"/>
              <a:t>	технологии и системы связи</a:t>
            </a:r>
          </a:p>
          <a:p>
            <a:endParaRPr lang="ru-RU" sz="1600" dirty="0" smtClean="0"/>
          </a:p>
          <a:p>
            <a:r>
              <a:rPr lang="ru-RU" sz="1600" b="1" dirty="0" smtClean="0"/>
              <a:t>11.03.03 </a:t>
            </a:r>
            <a:r>
              <a:rPr lang="ru-RU" sz="1600" dirty="0" smtClean="0"/>
              <a:t>   Конструирование и технология </a:t>
            </a:r>
          </a:p>
          <a:p>
            <a:r>
              <a:rPr lang="ru-RU" sz="1600" b="1" dirty="0" smtClean="0"/>
              <a:t>11.04.03 </a:t>
            </a:r>
            <a:r>
              <a:rPr lang="ru-RU" sz="1600" dirty="0" smtClean="0"/>
              <a:t>   электронных  средств</a:t>
            </a:r>
          </a:p>
          <a:p>
            <a:endParaRPr lang="ru-RU" sz="1600" dirty="0" smtClean="0"/>
          </a:p>
          <a:p>
            <a:r>
              <a:rPr lang="ru-RU" sz="1600" b="1" dirty="0" smtClean="0"/>
              <a:t>11.03.04 </a:t>
            </a:r>
            <a:r>
              <a:rPr lang="ru-RU" sz="1600" dirty="0" smtClean="0"/>
              <a:t>    Электроника и </a:t>
            </a:r>
            <a:r>
              <a:rPr lang="ru-RU" sz="1600" dirty="0" err="1" smtClean="0"/>
              <a:t>наноэлектроника</a:t>
            </a:r>
            <a:endParaRPr lang="ru-RU" sz="1600" dirty="0" smtClean="0"/>
          </a:p>
          <a:p>
            <a:r>
              <a:rPr lang="ru-RU" sz="1600" b="1" dirty="0" smtClean="0"/>
              <a:t>11.04.04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640960" cy="1080120"/>
          </a:xfrm>
        </p:spPr>
        <p:txBody>
          <a:bodyPr>
            <a:normAutofit/>
          </a:bodyPr>
          <a:lstStyle/>
          <a:p>
            <a:pPr fontAlgn="base"/>
            <a:r>
              <a:rPr lang="ru-RU" sz="2200" b="1" dirty="0" smtClean="0"/>
              <a:t>11.06.00  </a:t>
            </a:r>
            <a:r>
              <a:rPr lang="ru-RU" sz="2200" b="1" dirty="0"/>
              <a:t>Рабочая группа по </a:t>
            </a:r>
            <a:r>
              <a:rPr lang="ru-RU" sz="2200" b="1" dirty="0" smtClean="0"/>
              <a:t>аспирантуре  УГСН 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11.00.00 </a:t>
            </a:r>
            <a:r>
              <a:rPr lang="ru-RU" sz="2200" b="1" dirty="0" smtClean="0"/>
              <a:t>Электроника</a:t>
            </a:r>
            <a:r>
              <a:rPr lang="ru-RU" sz="2200" b="1" dirty="0"/>
              <a:t>, радиотехника и системы связи</a:t>
            </a:r>
            <a:r>
              <a:rPr lang="ru-RU" sz="2200" b="1" dirty="0" smtClean="0"/>
              <a:t>»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5521974"/>
              </p:ext>
            </p:extLst>
          </p:nvPr>
        </p:nvGraphicFramePr>
        <p:xfrm>
          <a:off x="1950402" y="3497421"/>
          <a:ext cx="5243195" cy="731520"/>
        </p:xfrm>
        <a:graphic>
          <a:graphicData uri="http://schemas.openxmlformats.org/drawingml/2006/table">
            <a:tbl>
              <a:tblPr firstRow="1" firstCol="1" bandRow="1"/>
              <a:tblGrid>
                <a:gridCol w="1394460"/>
                <a:gridCol w="187960"/>
                <a:gridCol w="366077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5575" y="1743095"/>
            <a:ext cx="79312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488869"/>
              </p:ext>
            </p:extLst>
          </p:nvPr>
        </p:nvGraphicFramePr>
        <p:xfrm>
          <a:off x="755576" y="1505549"/>
          <a:ext cx="7931220" cy="41046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048"/>
                <a:gridCol w="2160240"/>
                <a:gridCol w="288032"/>
                <a:gridCol w="5050900"/>
              </a:tblGrid>
              <a:tr h="843331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Орлов </a:t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Владимир Константинович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рабочей группы,</a:t>
                      </a:r>
                      <a:r>
                        <a:rPr lang="ru-RU" sz="16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доцент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Санкт-Петербургского государственного электротехнического университета «ЛЭТИ» им. В. И. Ульянова (Ленина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294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Лиходеенко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Константин Павлович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кафедры Московского государственного технического университета имени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Н.Э.Баумана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294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Мироненко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Игорь Германович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профессор Санкт-Петербургского государственного электротехнического университета «ЛЭТИ» им. В. И. Ульянова (Ленина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294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Симонян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Айрапет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Генрикович</a:t>
                      </a: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доцент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Московского технического университета связи и информатики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294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Фотиади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Александр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Эпаминондович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профессор Санкт-Петербургского государственного политехнического университета Петра Великого, </a:t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354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760040" y="476672"/>
            <a:ext cx="7772400" cy="864095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2700" b="1" dirty="0" smtClean="0"/>
              <a:t>Основные </a:t>
            </a:r>
            <a:r>
              <a:rPr lang="ru-RU" sz="2700" b="1" dirty="0"/>
              <a:t>направления деятельности ФУМО</a:t>
            </a: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899592" y="1556792"/>
            <a:ext cx="7632848" cy="4608512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</a:rPr>
              <a:t>- подготовка предложений в Министерство образования и науки </a:t>
            </a:r>
            <a:r>
              <a:rPr lang="ru-RU" sz="2000" dirty="0" smtClean="0">
                <a:solidFill>
                  <a:schemeClr val="tx1"/>
                </a:solidFill>
              </a:rPr>
              <a:t>Российской Федерации </a:t>
            </a:r>
            <a:r>
              <a:rPr lang="ru-RU" sz="2000" dirty="0">
                <a:solidFill>
                  <a:schemeClr val="tx1"/>
                </a:solidFill>
              </a:rPr>
              <a:t>по проектам федеральных государственных образовательных стандартов;</a:t>
            </a:r>
          </a:p>
          <a:p>
            <a:pPr algn="l">
              <a:spcBef>
                <a:spcPts val="600"/>
              </a:spcBef>
            </a:pPr>
            <a:r>
              <a:rPr lang="ru-RU" sz="2000" dirty="0">
                <a:solidFill>
                  <a:schemeClr val="tx1"/>
                </a:solidFill>
              </a:rPr>
              <a:t>- участие в разработке проектов федеральных государственных образовательных стандартов;</a:t>
            </a:r>
          </a:p>
          <a:p>
            <a:pPr algn="l">
              <a:spcBef>
                <a:spcPts val="600"/>
              </a:spcBef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</a:rPr>
              <a:t>организация </a:t>
            </a:r>
            <a:r>
              <a:rPr lang="ru-RU" sz="2000" dirty="0">
                <a:solidFill>
                  <a:schemeClr val="tx1"/>
                </a:solidFill>
              </a:rPr>
              <a:t>работы по актуализации федеральных государственных образовательных стандартов с учетом положений соответствующих профессиональных </a:t>
            </a:r>
            <a:r>
              <a:rPr lang="ru-RU" sz="2000" dirty="0" smtClean="0">
                <a:solidFill>
                  <a:schemeClr val="tx1"/>
                </a:solidFill>
              </a:rPr>
              <a:t>стандартов;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- организация </a:t>
            </a:r>
            <a:r>
              <a:rPr lang="ru-RU" sz="2000" dirty="0">
                <a:solidFill>
                  <a:schemeClr val="tx1"/>
                </a:solidFill>
              </a:rPr>
              <a:t>разработки и проведения экспертизы проектов примерных программ;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- обеспечение </a:t>
            </a:r>
            <a:r>
              <a:rPr lang="ru-RU" sz="2000" dirty="0">
                <a:solidFill>
                  <a:schemeClr val="tx1"/>
                </a:solidFill>
              </a:rPr>
              <a:t>научно-методического и учебно-методического сопровождения разработки и реализации образовательных </a:t>
            </a:r>
            <a:r>
              <a:rPr lang="ru-RU" sz="2000" dirty="0" smtClean="0">
                <a:solidFill>
                  <a:schemeClr val="tx1"/>
                </a:solidFill>
              </a:rPr>
              <a:t>программ.</a:t>
            </a:r>
            <a:endParaRPr lang="ru-RU" sz="2000" dirty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  <a:buFontTx/>
              <a:buChar char="-"/>
            </a:pPr>
            <a:endParaRPr lang="ru-RU" sz="20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70857" y="385529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Актуализация ФГОС 3++</a:t>
            </a:r>
            <a:endParaRPr lang="ru-RU" sz="2400" b="1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923593" y="1556792"/>
            <a:ext cx="777686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В соответствии с Федеральным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законом с 1 июля 2016 г.часть 7 статьи 11 Федерального от 29 декабря 2012 г. №273-ФЗ «Об образовании в Российской Федерации» изложена в новой редакции: 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« 7. Формирование требований ФГОС профессионального образования к результатам освоения основных образовательных программ профессионального образования в части профессиональной компетенции осуществляется на основе соответствующих профессиональных стандартов (при наличии)». </a:t>
            </a:r>
            <a:r>
              <a:rPr kumimoji="0" lang="ru-RU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При этом ФГОС, утвержденные до 1 июля 2016 г., подлежат приведению в соответствие с профессиональными стандартами до 1 июля 2017 года.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484784"/>
            <a:ext cx="8229600" cy="4414456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Организационно-управленческая структура взаимодействия заинтересованных сторон по согласованию ФГОС ВО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591262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880" y="316970"/>
            <a:ext cx="8229600" cy="50405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Согласование с СПК</a:t>
            </a:r>
            <a:r>
              <a:rPr lang="en-US" sz="2400" b="1" dirty="0" smtClean="0"/>
              <a:t> </a:t>
            </a:r>
            <a:r>
              <a:rPr lang="ru-RU" sz="2400" b="1" dirty="0" smtClean="0"/>
              <a:t>и ведущими работодателями</a:t>
            </a:r>
            <a:endParaRPr lang="ru-RU" sz="2400" b="1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822808"/>
              </p:ext>
            </p:extLst>
          </p:nvPr>
        </p:nvGraphicFramePr>
        <p:xfrm>
          <a:off x="683568" y="836713"/>
          <a:ext cx="8208912" cy="5199071"/>
        </p:xfrm>
        <a:graphic>
          <a:graphicData uri="http://schemas.openxmlformats.org/drawingml/2006/table">
            <a:tbl>
              <a:tblPr firstRow="1" bandRow="1">
                <a:effectLst/>
                <a:tableStyleId>{FABFCF23-3B69-468F-B69F-88F6DE6A72F2}</a:tableStyleId>
              </a:tblPr>
              <a:tblGrid>
                <a:gridCol w="6085918"/>
                <a:gridCol w="2122994"/>
              </a:tblGrid>
              <a:tr h="8031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СПК  в области ракетной техники и комической деятельности                                      </a:t>
                      </a:r>
                    </a:p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11.03.01   11.04.01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11.03.03   11.04.03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11.03.04   11.04.04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272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СПК  в отрасли судостроения и морской техники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11.03.01   11.03.02</a:t>
                      </a:r>
                      <a:endParaRPr lang="ru-RU" sz="1600" b="1" dirty="0"/>
                    </a:p>
                  </a:txBody>
                  <a:tcPr/>
                </a:tc>
              </a:tr>
              <a:tr h="5651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СПК в </a:t>
                      </a:r>
                      <a:r>
                        <a:rPr lang="ru-RU" sz="1600" b="1" dirty="0" err="1" smtClean="0"/>
                        <a:t>наноиндустрии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11.03.03   11.04.03</a:t>
                      </a:r>
                    </a:p>
                    <a:p>
                      <a:r>
                        <a:rPr lang="ru-RU" sz="1600" b="1" dirty="0" smtClean="0"/>
                        <a:t>11.03.04   11.04.04</a:t>
                      </a:r>
                      <a:endParaRPr lang="ru-RU" sz="1600" b="1" dirty="0"/>
                    </a:p>
                  </a:txBody>
                  <a:tcPr/>
                </a:tc>
              </a:tr>
              <a:tr h="3272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СПК в области информационных технологий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11.03.02   11.04.02</a:t>
                      </a:r>
                      <a:endParaRPr lang="ru-RU" sz="1600" b="1" dirty="0"/>
                    </a:p>
                  </a:txBody>
                  <a:tcPr/>
                </a:tc>
              </a:tr>
              <a:tr h="3272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prstClr val="black"/>
                          </a:solidFill>
                        </a:rPr>
                        <a:t>Санкт-Петербургская Ассоциация предприятий радиоэлектроники, приборостроения, средств связи и </a:t>
                      </a:r>
                      <a:r>
                        <a:rPr lang="ru-RU" sz="1600" b="1" dirty="0" err="1" smtClean="0">
                          <a:solidFill>
                            <a:prstClr val="black"/>
                          </a:solidFill>
                        </a:rPr>
                        <a:t>инфокоммуникаций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11.03.01   11.04.01</a:t>
                      </a:r>
                    </a:p>
                    <a:p>
                      <a:r>
                        <a:rPr lang="ru-RU" sz="1600" b="1" dirty="0" smtClean="0"/>
                        <a:t>11.03.03   11.04.03</a:t>
                      </a:r>
                    </a:p>
                    <a:p>
                      <a:r>
                        <a:rPr lang="ru-RU" sz="1600" b="1" dirty="0" smtClean="0"/>
                        <a:t>11.03.04   11.04.04</a:t>
                      </a:r>
                      <a:endParaRPr lang="ru-RU" sz="1600" b="1" dirty="0"/>
                    </a:p>
                  </a:txBody>
                  <a:tcPr>
                    <a:noFill/>
                  </a:tcPr>
                </a:tc>
              </a:tr>
              <a:tr h="901391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Ассоциация организаций, осуществляющих деятельность по подтверждению соответствия и стандартизации в области связи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11.03.02   11.04.02</a:t>
                      </a:r>
                      <a:endParaRPr lang="ru-RU" sz="1600" b="1" dirty="0"/>
                    </a:p>
                  </a:txBody>
                  <a:tcPr>
                    <a:noFill/>
                  </a:tcPr>
                </a:tc>
              </a:tr>
              <a:tr h="5135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Заключения работодателей: «Концерн ВКО «Алмаз-Антей». «Концерн </a:t>
                      </a:r>
                      <a:r>
                        <a:rPr lang="ru-RU" sz="1600" b="1" dirty="0" err="1" smtClean="0"/>
                        <a:t>радиостроения</a:t>
                      </a:r>
                      <a:r>
                        <a:rPr lang="ru-RU" sz="1600" b="1" dirty="0" smtClean="0"/>
                        <a:t> «Вега», «Концерн «Созвездие»                             </a:t>
                      </a:r>
                    </a:p>
                    <a:p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11.05.01</a:t>
                      </a:r>
                      <a:endParaRPr lang="ru-RU" sz="1600" b="1" dirty="0"/>
                    </a:p>
                  </a:txBody>
                  <a:tcPr>
                    <a:noFill/>
                  </a:tcPr>
                </a:tc>
              </a:tr>
              <a:tr h="565197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Главное управление кадров Министерства обороны Российской Федерации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11.05.02   11.05.03</a:t>
                      </a:r>
                    </a:p>
                    <a:p>
                      <a:r>
                        <a:rPr lang="ru-RU" sz="1600" b="1" dirty="0" smtClean="0"/>
                        <a:t>11.05.04</a:t>
                      </a:r>
                      <a:endParaRPr lang="ru-RU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19741" y="1628800"/>
            <a:ext cx="8229600" cy="4461416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437186" y="260648"/>
            <a:ext cx="8424936" cy="1143000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Результаты актуализации федеральных государственных образовательных стандартов высшего образования (на 14 ноября 2017 г.)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33464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1" y="1600200"/>
            <a:ext cx="7416824" cy="4781128"/>
          </a:xfrm>
          <a:prstGeom prst="rect">
            <a:avLst/>
          </a:prstGeom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Результаты актуализации федеральных государственных образовательных стандартов высшего образования (на 15.11.2017 г.) (по областям образования)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9522136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</TotalTime>
  <Words>993</Words>
  <Application>Microsoft Office PowerPoint</Application>
  <PresentationFormat>Экран (4:3)</PresentationFormat>
  <Paragraphs>205</Paragraphs>
  <Slides>18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Тема Office</vt:lpstr>
      <vt:lpstr>Федеральное учебно-методическое объединение в системе высшего  образования по укрупненной группе специальностей и направлений подготовки  11.00.00 «Электроника, радиотехника и системы связи»   ОТЧЕТ О ДЕЯТЕЛЬНОСТИ ЗА 2017 год </vt:lpstr>
      <vt:lpstr>Структура Федерального Учебно-методического объединения  в системе высшего образования по укрупненной группе специальностей и направлений подготовки  11.00.00 «Электроника, радиотехника и системы связи»</vt:lpstr>
      <vt:lpstr>11.06.00  Рабочая группа по аспирантуре  УГСН  11.00.00 Электроника, радиотехника и системы связи»</vt:lpstr>
      <vt:lpstr> Основные направления деятельности ФУМО </vt:lpstr>
      <vt:lpstr>Актуализация ФГОС 3++</vt:lpstr>
      <vt:lpstr>Организационно-управленческая структура взаимодействия заинтересованных сторон по согласованию ФГОС ВО</vt:lpstr>
      <vt:lpstr>Согласование с СПК и ведущими работодателями</vt:lpstr>
      <vt:lpstr>Результаты актуализации федеральных государственных образовательных стандартов высшего образования (на 14 ноября 2017 г.)</vt:lpstr>
      <vt:lpstr>Результаты актуализации федеральных государственных образовательных стандартов высшего образования (на 15.11.2017 г.) (по областям образования)</vt:lpstr>
      <vt:lpstr>Результаты актуализации ФГОС по УГНС 11.00.00 </vt:lpstr>
      <vt:lpstr>Презентация PowerPoint</vt:lpstr>
      <vt:lpstr>Презентация PowerPoint</vt:lpstr>
      <vt:lpstr>Экспертиза учебных изданий</vt:lpstr>
      <vt:lpstr>Задачи на ближайшую перспективу</vt:lpstr>
      <vt:lpstr>П Р О Е К Т Положения о расходовании средств  Федерального учебно-методического объединения в системе высшего образования по укрупненной группе специальностей и направлений подготовки  11.00.00 «Электроника, радиотехника и системы связи» </vt:lpstr>
      <vt:lpstr>Презентация PowerPoint</vt:lpstr>
      <vt:lpstr>Презентация PowerPoint</vt:lpstr>
      <vt:lpstr>Презентация PowerPoint</vt:lpstr>
    </vt:vector>
  </TitlesOfParts>
  <Company>ETU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nmshulepova</dc:creator>
  <cp:lastModifiedBy>Шулепова Надежда Михайловна</cp:lastModifiedBy>
  <cp:revision>98</cp:revision>
  <cp:lastPrinted>2017-11-29T11:07:52Z</cp:lastPrinted>
  <dcterms:created xsi:type="dcterms:W3CDTF">2016-12-08T08:13:37Z</dcterms:created>
  <dcterms:modified xsi:type="dcterms:W3CDTF">2017-11-29T15:46:21Z</dcterms:modified>
</cp:coreProperties>
</file>